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</p:sldIdLst>
  <p:notesMasterIdLst>
    <p:notesMasterId r:id="rId3"/>
  </p:notesMasterIdLst>
  <p:sldSz cx="14630400" cy="8229600"/>
  <p:notesSz cx="8229600" cy="14630400"/>
  <p:embeddedFontLst>
    <p:embeddedFont>
      <p:font typeface="Alexandria Medium"/>
      <p:regular r:id="rId8"/>
    </p:embeddedFont>
    <p:embeddedFont>
      <p:font typeface="Alexandria Medium"/>
      <p:regular r:id="rId9"/>
    </p:embeddedFont>
    <p:embeddedFont>
      <p:font typeface="Manrope"/>
      <p:regular r:id="rId1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0924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Databricks Apps Governance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36176"/>
            <a:ext cx="7099340" cy="488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Phase 2 &amp; 3 Implementation Update</a:t>
            </a:r>
            <a:endParaRPr lang="en-US" sz="3050" dirty="0"/>
          </a:p>
        </p:txBody>
      </p:sp>
      <p:sp>
        <p:nvSpPr>
          <p:cNvPr id="4" name="Text 2"/>
          <p:cNvSpPr/>
          <p:nvPr/>
        </p:nvSpPr>
        <p:spPr>
          <a:xfrm>
            <a:off x="396835" y="149518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Building on our successful Phase 1 foundation, we're advancing our governance framework with enhanced monitoring capabilities and proactive cost management strategies.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396835" y="1804154"/>
            <a:ext cx="6861691" cy="2386251"/>
          </a:xfrm>
          <a:prstGeom prst="roundRect">
            <a:avLst>
              <a:gd name="adj" fmla="val 712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17803" y="192512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Phase1  Complete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17803" y="2170271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Databricks App permissions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517803" y="2419707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Once app created Automatically Add SP to the Databricks Group.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517803" y="2640806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Databricks group has all the required permissions.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517803" y="2890242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— model serving endpoints 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517803" y="3139678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 — Secret Scope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517803" y="3389114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— SQL WareHouse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517803" y="3638550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— common Datasets and UC objects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517803" y="3887986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7371874" y="1804154"/>
            <a:ext cx="6861691" cy="2386251"/>
          </a:xfrm>
          <a:prstGeom prst="roundRect">
            <a:avLst>
              <a:gd name="adj" fmla="val 7129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492841" y="192512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Phase 2 Complete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7492841" y="2170271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Enhanced monitoring and user limitations now active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7492841" y="2419707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Weekly status tracking dashboard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7492841" y="2640806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3-app user limitation enforcement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7492841" y="2861905"/>
            <a:ext cx="661975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Weekend sandbox cost optimization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396835" y="4303752"/>
            <a:ext cx="13836729" cy="1360170"/>
          </a:xfrm>
          <a:prstGeom prst="roundRect">
            <a:avLst>
              <a:gd name="adj" fmla="val 12507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517803" y="442472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Phase 3 Planning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517803" y="4669869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cleanup and comprehensive user communication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517803" y="4919305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Inactive app deletion automation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517803" y="5140404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Governance activation notifications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517803" y="5361503"/>
            <a:ext cx="1359479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Complete feature rollout communication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6835" y="5833943"/>
            <a:ext cx="48506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Weekly Databricks Apps Status Dashboard</a:t>
            </a:r>
            <a:endParaRPr lang="en-US" sz="1750" dirty="0"/>
          </a:p>
        </p:txBody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6414968"/>
            <a:ext cx="8191262" cy="4443055"/>
          </a:xfrm>
          <a:prstGeom prst="rect">
            <a:avLst/>
          </a:prstGeom>
        </p:spPr>
      </p:pic>
      <p:sp>
        <p:nvSpPr>
          <p:cNvPr id="29" name="Shape 26"/>
          <p:cNvSpPr/>
          <p:nvPr/>
        </p:nvSpPr>
        <p:spPr>
          <a:xfrm>
            <a:off x="2523292" y="1088850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1344C"/>
          </a:solidFill>
          <a:ln/>
        </p:spPr>
      </p:sp>
      <p:sp>
        <p:nvSpPr>
          <p:cNvPr id="30" name="Text 27"/>
          <p:cNvSpPr/>
          <p:nvPr/>
        </p:nvSpPr>
        <p:spPr>
          <a:xfrm>
            <a:off x="2697599" y="10888504"/>
            <a:ext cx="328017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Active</a:t>
            </a:r>
            <a:endParaRPr lang="en-US" sz="850" dirty="0"/>
          </a:p>
        </p:txBody>
      </p:sp>
      <p:sp>
        <p:nvSpPr>
          <p:cNvPr id="31" name="Shape 28"/>
          <p:cNvSpPr/>
          <p:nvPr/>
        </p:nvSpPr>
        <p:spPr>
          <a:xfrm>
            <a:off x="4181356" y="1088850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0287C3"/>
          </a:solidFill>
          <a:ln/>
        </p:spPr>
      </p:sp>
      <p:sp>
        <p:nvSpPr>
          <p:cNvPr id="32" name="Text 29"/>
          <p:cNvSpPr/>
          <p:nvPr/>
        </p:nvSpPr>
        <p:spPr>
          <a:xfrm>
            <a:off x="4355663" y="10888504"/>
            <a:ext cx="447675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Stopped</a:t>
            </a:r>
            <a:endParaRPr lang="en-US" sz="850" dirty="0"/>
          </a:p>
        </p:txBody>
      </p:sp>
      <p:sp>
        <p:nvSpPr>
          <p:cNvPr id="33" name="Shape 30"/>
          <p:cNvSpPr/>
          <p:nvPr/>
        </p:nvSpPr>
        <p:spPr>
          <a:xfrm>
            <a:off x="5959197" y="10888504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41C3FD"/>
          </a:solidFill>
          <a:ln/>
        </p:spPr>
      </p:sp>
      <p:sp>
        <p:nvSpPr>
          <p:cNvPr id="34" name="Text 31"/>
          <p:cNvSpPr/>
          <p:nvPr/>
        </p:nvSpPr>
        <p:spPr>
          <a:xfrm>
            <a:off x="6133505" y="10888504"/>
            <a:ext cx="563404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Error State</a:t>
            </a:r>
            <a:endParaRPr lang="en-US" sz="850" dirty="0"/>
          </a:p>
        </p:txBody>
      </p:sp>
      <p:sp>
        <p:nvSpPr>
          <p:cNvPr id="35" name="Text 32"/>
          <p:cNvSpPr/>
          <p:nvPr/>
        </p:nvSpPr>
        <p:spPr>
          <a:xfrm>
            <a:off x="8872418" y="6400800"/>
            <a:ext cx="15284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Deployment Tracking</a:t>
            </a:r>
            <a:endParaRPr lang="en-US" sz="1100" dirty="0"/>
          </a:p>
        </p:txBody>
      </p:sp>
      <p:sp>
        <p:nvSpPr>
          <p:cNvPr id="36" name="Text 33"/>
          <p:cNvSpPr/>
          <p:nvPr/>
        </p:nvSpPr>
        <p:spPr>
          <a:xfrm>
            <a:off x="8872418" y="6691313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Success Rate: 94.2%</a:t>
            </a:r>
            <a:endParaRPr lang="en-US" sz="850" dirty="0"/>
          </a:p>
        </p:txBody>
      </p:sp>
      <p:sp>
        <p:nvSpPr>
          <p:cNvPr id="37" name="Text 34"/>
          <p:cNvSpPr/>
          <p:nvPr/>
        </p:nvSpPr>
        <p:spPr>
          <a:xfrm>
            <a:off x="8872418" y="6974800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Successful deployments: 267</a:t>
            </a:r>
            <a:endParaRPr lang="en-US" sz="850" dirty="0"/>
          </a:p>
        </p:txBody>
      </p:sp>
      <p:sp>
        <p:nvSpPr>
          <p:cNvPr id="38" name="Text 35"/>
          <p:cNvSpPr/>
          <p:nvPr/>
        </p:nvSpPr>
        <p:spPr>
          <a:xfrm>
            <a:off x="8872418" y="7258288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Failed deployments: 17</a:t>
            </a:r>
            <a:endParaRPr lang="en-US" sz="850" dirty="0"/>
          </a:p>
        </p:txBody>
      </p:sp>
      <p:sp>
        <p:nvSpPr>
          <p:cNvPr id="39" name="Text 36"/>
          <p:cNvSpPr/>
          <p:nvPr/>
        </p:nvSpPr>
        <p:spPr>
          <a:xfrm>
            <a:off x="8872418" y="7541776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active deployments: 45</a:t>
            </a:r>
            <a:endParaRPr lang="en-US" sz="850" dirty="0"/>
          </a:p>
        </p:txBody>
      </p:sp>
      <p:sp>
        <p:nvSpPr>
          <p:cNvPr id="40" name="Text 37"/>
          <p:cNvSpPr/>
          <p:nvPr/>
        </p:nvSpPr>
        <p:spPr>
          <a:xfrm>
            <a:off x="8872418" y="7825264"/>
            <a:ext cx="5368647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monitoring system now provides real-time visibility into app health and deployment success rates across all workspaces.</a:t>
            </a:r>
            <a:endParaRPr lang="en-US" sz="850" dirty="0"/>
          </a:p>
        </p:txBody>
      </p:sp>
      <p:sp>
        <p:nvSpPr>
          <p:cNvPr id="41" name="Text 38"/>
          <p:cNvSpPr/>
          <p:nvPr/>
        </p:nvSpPr>
        <p:spPr>
          <a:xfrm>
            <a:off x="396835" y="11299508"/>
            <a:ext cx="44806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Phase 2 Implementation Achievements</a:t>
            </a:r>
            <a:endParaRPr lang="en-US" sz="1750" dirty="0"/>
          </a:p>
        </p:txBody>
      </p:sp>
      <p:sp>
        <p:nvSpPr>
          <p:cNvPr id="42" name="Text 39"/>
          <p:cNvSpPr/>
          <p:nvPr/>
        </p:nvSpPr>
        <p:spPr>
          <a:xfrm>
            <a:off x="396835" y="11753017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850" dirty="0"/>
          </a:p>
        </p:txBody>
      </p:sp>
      <p:pic>
        <p:nvPicPr>
          <p:cNvPr id="4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11930420"/>
            <a:ext cx="4536638" cy="15240"/>
          </a:xfrm>
          <a:prstGeom prst="rect">
            <a:avLst/>
          </a:prstGeom>
        </p:spPr>
      </p:pic>
      <p:sp>
        <p:nvSpPr>
          <p:cNvPr id="44" name="Text 40"/>
          <p:cNvSpPr/>
          <p:nvPr/>
        </p:nvSpPr>
        <p:spPr>
          <a:xfrm>
            <a:off x="396835" y="12017573"/>
            <a:ext cx="156055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3-App User Limitation</a:t>
            </a:r>
            <a:endParaRPr lang="en-US" sz="1100" dirty="0"/>
          </a:p>
        </p:txBody>
      </p:sp>
      <p:sp>
        <p:nvSpPr>
          <p:cNvPr id="45" name="Text 41"/>
          <p:cNvSpPr/>
          <p:nvPr/>
        </p:nvSpPr>
        <p:spPr>
          <a:xfrm>
            <a:off x="396835" y="12262723"/>
            <a:ext cx="45366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Successfully implemented workspace-level app limits. Users exceeding 3 apps receive automated notifications, with excess apps flagged for deletion approval.</a:t>
            </a:r>
            <a:endParaRPr lang="en-US" sz="850" dirty="0"/>
          </a:p>
        </p:txBody>
      </p:sp>
      <p:sp>
        <p:nvSpPr>
          <p:cNvPr id="46" name="Text 42"/>
          <p:cNvSpPr/>
          <p:nvPr/>
        </p:nvSpPr>
        <p:spPr>
          <a:xfrm>
            <a:off x="5046821" y="11753017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850" dirty="0"/>
          </a:p>
        </p:txBody>
      </p:sp>
      <p:pic>
        <p:nvPicPr>
          <p:cNvPr id="4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821" y="11930420"/>
            <a:ext cx="4536638" cy="15240"/>
          </a:xfrm>
          <a:prstGeom prst="rect">
            <a:avLst/>
          </a:prstGeom>
        </p:spPr>
      </p:pic>
      <p:sp>
        <p:nvSpPr>
          <p:cNvPr id="48" name="Text 43"/>
          <p:cNvSpPr/>
          <p:nvPr/>
        </p:nvSpPr>
        <p:spPr>
          <a:xfrm>
            <a:off x="5046821" y="12017573"/>
            <a:ext cx="231350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Weekend Sandbox Optimization</a:t>
            </a:r>
            <a:endParaRPr lang="en-US" sz="1100" dirty="0"/>
          </a:p>
        </p:txBody>
      </p:sp>
      <p:sp>
        <p:nvSpPr>
          <p:cNvPr id="49" name="Text 44"/>
          <p:cNvSpPr/>
          <p:nvPr/>
        </p:nvSpPr>
        <p:spPr>
          <a:xfrm>
            <a:off x="5046821" y="12262723"/>
            <a:ext cx="45366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weekend shutdown of all sandbox apps reduces compute costs by an estimated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87ADF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40% weekly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with automatic restart capabilities for Monday morning.</a:t>
            </a:r>
            <a:endParaRPr lang="en-US" sz="850" dirty="0"/>
          </a:p>
        </p:txBody>
      </p:sp>
      <p:sp>
        <p:nvSpPr>
          <p:cNvPr id="50" name="Text 45"/>
          <p:cNvSpPr/>
          <p:nvPr/>
        </p:nvSpPr>
        <p:spPr>
          <a:xfrm>
            <a:off x="9696807" y="11753017"/>
            <a:ext cx="113348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850" dirty="0"/>
          </a:p>
        </p:txBody>
      </p:sp>
      <p:pic>
        <p:nvPicPr>
          <p:cNvPr id="5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807" y="11930420"/>
            <a:ext cx="4536638" cy="15240"/>
          </a:xfrm>
          <a:prstGeom prst="rect">
            <a:avLst/>
          </a:prstGeom>
        </p:spPr>
      </p:pic>
      <p:sp>
        <p:nvSpPr>
          <p:cNvPr id="52" name="Text 46"/>
          <p:cNvSpPr/>
          <p:nvPr/>
        </p:nvSpPr>
        <p:spPr>
          <a:xfrm>
            <a:off x="9696807" y="12017573"/>
            <a:ext cx="203549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Enhanced Status Monitoring</a:t>
            </a:r>
            <a:endParaRPr lang="en-US" sz="1100" dirty="0"/>
          </a:p>
        </p:txBody>
      </p:sp>
      <p:sp>
        <p:nvSpPr>
          <p:cNvPr id="53" name="Text 47"/>
          <p:cNvSpPr/>
          <p:nvPr/>
        </p:nvSpPr>
        <p:spPr>
          <a:xfrm>
            <a:off x="9696807" y="12262723"/>
            <a:ext cx="453663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Weekly dashboard provides comprehensive visibility into app states, deployment success rates, and resource utilization patterns across all environments.</a:t>
            </a:r>
            <a:endParaRPr lang="en-US" sz="850" dirty="0"/>
          </a:p>
        </p:txBody>
      </p:sp>
      <p:sp>
        <p:nvSpPr>
          <p:cNvPr id="54" name="Text 48"/>
          <p:cNvSpPr/>
          <p:nvPr/>
        </p:nvSpPr>
        <p:spPr>
          <a:xfrm>
            <a:off x="396835" y="1288065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Phase 3 Roadmap</a:t>
            </a:r>
            <a:endParaRPr lang="en-US" sz="1750" dirty="0"/>
          </a:p>
        </p:txBody>
      </p:sp>
      <p:pic>
        <p:nvPicPr>
          <p:cNvPr id="5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13311545"/>
            <a:ext cx="4612243" cy="453628"/>
          </a:xfrm>
          <a:prstGeom prst="rect">
            <a:avLst/>
          </a:prstGeom>
        </p:spPr>
      </p:pic>
      <p:sp>
        <p:nvSpPr>
          <p:cNvPr id="56" name="Text 49"/>
          <p:cNvSpPr/>
          <p:nvPr/>
        </p:nvSpPr>
        <p:spPr>
          <a:xfrm>
            <a:off x="510183" y="13901142"/>
            <a:ext cx="152661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Inactive App Cleanup</a:t>
            </a:r>
            <a:endParaRPr lang="en-US" sz="1100" dirty="0"/>
          </a:p>
        </p:txBody>
      </p:sp>
      <p:sp>
        <p:nvSpPr>
          <p:cNvPr id="57" name="Text 50"/>
          <p:cNvSpPr/>
          <p:nvPr/>
        </p:nvSpPr>
        <p:spPr>
          <a:xfrm>
            <a:off x="510183" y="14146292"/>
            <a:ext cx="438554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identification and deletion of apps with no activity for 30+ days, with user notification and grace period</a:t>
            </a:r>
            <a:endParaRPr lang="en-US" sz="850" dirty="0"/>
          </a:p>
        </p:txBody>
      </p:sp>
      <p:pic>
        <p:nvPicPr>
          <p:cNvPr id="5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078" y="13311545"/>
            <a:ext cx="4612243" cy="453628"/>
          </a:xfrm>
          <a:prstGeom prst="rect">
            <a:avLst/>
          </a:prstGeom>
        </p:spPr>
      </p:pic>
      <p:sp>
        <p:nvSpPr>
          <p:cNvPr id="59" name="Text 51"/>
          <p:cNvSpPr/>
          <p:nvPr/>
        </p:nvSpPr>
        <p:spPr>
          <a:xfrm>
            <a:off x="5122426" y="13901142"/>
            <a:ext cx="210169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Governance Activation Notice</a:t>
            </a:r>
            <a:endParaRPr lang="en-US" sz="1100" dirty="0"/>
          </a:p>
        </p:txBody>
      </p:sp>
      <p:sp>
        <p:nvSpPr>
          <p:cNvPr id="60" name="Text 52"/>
          <p:cNvSpPr/>
          <p:nvPr/>
        </p:nvSpPr>
        <p:spPr>
          <a:xfrm>
            <a:off x="5122426" y="14146292"/>
            <a:ext cx="438554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communication to all sandbox users about governance features and compliance requirements</a:t>
            </a:r>
            <a:endParaRPr lang="en-US" sz="850" dirty="0"/>
          </a:p>
        </p:txBody>
      </p:sp>
      <p:pic>
        <p:nvPicPr>
          <p:cNvPr id="6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1322" y="13311545"/>
            <a:ext cx="4612243" cy="453628"/>
          </a:xfrm>
          <a:prstGeom prst="rect">
            <a:avLst/>
          </a:prstGeom>
        </p:spPr>
      </p:pic>
      <p:sp>
        <p:nvSpPr>
          <p:cNvPr id="62" name="Text 53"/>
          <p:cNvSpPr/>
          <p:nvPr/>
        </p:nvSpPr>
        <p:spPr>
          <a:xfrm>
            <a:off x="9734669" y="13901142"/>
            <a:ext cx="183534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Complete Feature Rollout</a:t>
            </a:r>
            <a:endParaRPr lang="en-US" sz="1100" dirty="0"/>
          </a:p>
        </p:txBody>
      </p:sp>
      <p:sp>
        <p:nvSpPr>
          <p:cNvPr id="63" name="Text 54"/>
          <p:cNvSpPr/>
          <p:nvPr/>
        </p:nvSpPr>
        <p:spPr>
          <a:xfrm>
            <a:off x="9734669" y="14146292"/>
            <a:ext cx="438554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Final implementation of all governance phases with full documentation and user training materials</a:t>
            </a:r>
            <a:endParaRPr lang="en-US" sz="850" dirty="0"/>
          </a:p>
        </p:txBody>
      </p:sp>
      <p:sp>
        <p:nvSpPr>
          <p:cNvPr id="64" name="Shape 55"/>
          <p:cNvSpPr/>
          <p:nvPr/>
        </p:nvSpPr>
        <p:spPr>
          <a:xfrm>
            <a:off x="396835" y="14727436"/>
            <a:ext cx="13836729" cy="481846"/>
          </a:xfrm>
          <a:prstGeom prst="roundRect">
            <a:avLst>
              <a:gd name="adj" fmla="val 35306"/>
            </a:avLst>
          </a:prstGeom>
          <a:solidFill>
            <a:srgbClr val="B3E7FE"/>
          </a:solidFill>
          <a:ln/>
        </p:spPr>
      </p:sp>
      <p:pic>
        <p:nvPicPr>
          <p:cNvPr id="6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183" y="14899481"/>
            <a:ext cx="141684" cy="113348"/>
          </a:xfrm>
          <a:prstGeom prst="rect">
            <a:avLst/>
          </a:prstGeom>
        </p:spPr>
      </p:pic>
      <p:sp>
        <p:nvSpPr>
          <p:cNvPr id="66" name="Text 56"/>
          <p:cNvSpPr/>
          <p:nvPr/>
        </p:nvSpPr>
        <p:spPr>
          <a:xfrm>
            <a:off x="765215" y="14891742"/>
            <a:ext cx="1335500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Next Steps: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Phase 3 implementation begins next sprint with inactive app deletion automation and comprehensive user notification campaign. Expected completion within 2 weeks.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Slide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2025-09-24T03:03:17Z</dcterms:created>
  <dcterms:modified xsi:type="dcterms:W3CDTF">2025-09-24T03:03:17Z</dcterms:modified>
</cp:coreProperties>
</file>